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707" r:id="rId2"/>
    <p:sldId id="295" r:id="rId3"/>
    <p:sldId id="294" r:id="rId4"/>
    <p:sldId id="702" r:id="rId5"/>
    <p:sldId id="69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B1356-1957-4343-89BC-FBF3513669B4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380EE-C979-41EE-9B20-C3F5A3E9B5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362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/>
              <a:t>Aim of the data analysis code is the quantification of various crystalline structural information in Bragg-edge transmission imaging. (+0:1 min = 1:2 min)</a:t>
            </a:r>
            <a:endParaRPr lang="ja-JP" altLang="en-US"/>
          </a:p>
        </p:txBody>
      </p:sp>
      <p:sp>
        <p:nvSpPr>
          <p:cNvPr id="9318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83BDDC0-1F9A-4B3B-934C-9D5A5FAB414C}" type="slidenum">
              <a:rPr lang="ja-JP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ja-JP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689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3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/>
              <a:t>Aim of the data analysis code is the quantification of various crystalline structural information in Bragg-edge transmission imaging. (+0:1 min = 1:2 min)</a:t>
            </a:r>
            <a:endParaRPr lang="ja-JP" altLang="en-US"/>
          </a:p>
        </p:txBody>
      </p:sp>
      <p:sp>
        <p:nvSpPr>
          <p:cNvPr id="9216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A881D68-4B2F-47B5-987B-43EB84E19EFD}" type="slidenum">
              <a:rPr lang="ja-JP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ja-JP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21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10A8-9998-4CEA-8618-9C3CDD7CECF3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B9011-E60C-472E-9D1C-E347B22CEF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80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10A8-9998-4CEA-8618-9C3CDD7CECF3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B9011-E60C-472E-9D1C-E347B22CEF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365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10A8-9998-4CEA-8618-9C3CDD7CECF3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B9011-E60C-472E-9D1C-E347B22CEF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551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10A8-9998-4CEA-8618-9C3CDD7CECF3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B9011-E60C-472E-9D1C-E347B22CEF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6810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10A8-9998-4CEA-8618-9C3CDD7CECF3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B9011-E60C-472E-9D1C-E347B22CEF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392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10A8-9998-4CEA-8618-9C3CDD7CECF3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B9011-E60C-472E-9D1C-E347B22CEF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063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10A8-9998-4CEA-8618-9C3CDD7CECF3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B9011-E60C-472E-9D1C-E347B22CEF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9236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10A8-9998-4CEA-8618-9C3CDD7CECF3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B9011-E60C-472E-9D1C-E347B22CEF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598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10A8-9998-4CEA-8618-9C3CDD7CECF3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B9011-E60C-472E-9D1C-E347B22CEF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997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10A8-9998-4CEA-8618-9C3CDD7CECF3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B9011-E60C-472E-9D1C-E347B22CEF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9454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010A8-9998-4CEA-8618-9C3CDD7CECF3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B9011-E60C-472E-9D1C-E347B22CEF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2851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010A8-9998-4CEA-8618-9C3CDD7CECF3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B9011-E60C-472E-9D1C-E347B22CEF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013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2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2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547B18B-CD3A-45E7-8C48-B83D6AEF10FC}"/>
              </a:ext>
            </a:extLst>
          </p:cNvPr>
          <p:cNvSpPr txBox="1"/>
          <p:nvPr/>
        </p:nvSpPr>
        <p:spPr>
          <a:xfrm>
            <a:off x="1046323" y="3228945"/>
            <a:ext cx="70513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latin typeface="+mn-ea"/>
              </a:rPr>
              <a:t>GUI-RITS(ver1.5.0)</a:t>
            </a:r>
            <a:r>
              <a:rPr kumimoji="1" lang="ja-JP" altLang="en-US" sz="2000" dirty="0">
                <a:latin typeface="+mn-ea"/>
              </a:rPr>
              <a:t> </a:t>
            </a:r>
            <a:r>
              <a:rPr kumimoji="1" lang="en-US" altLang="ja-JP" sz="2000" dirty="0">
                <a:latin typeface="+mn-ea"/>
              </a:rPr>
              <a:t>profile shape memo</a:t>
            </a:r>
            <a:r>
              <a:rPr kumimoji="1" lang="ja-JP" altLang="en-US" sz="2000" dirty="0">
                <a:latin typeface="+mn-ea"/>
              </a:rPr>
              <a:t> </a:t>
            </a:r>
            <a:r>
              <a:rPr kumimoji="1" lang="en-US" altLang="ja-JP" sz="2000" dirty="0">
                <a:latin typeface="+mn-ea"/>
              </a:rPr>
              <a:t>05/28/2025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E80502B-4E31-6295-64AF-CD8D8FF402B5}"/>
              </a:ext>
            </a:extLst>
          </p:cNvPr>
          <p:cNvSpPr txBox="1"/>
          <p:nvPr/>
        </p:nvSpPr>
        <p:spPr>
          <a:xfrm>
            <a:off x="2390057" y="3771638"/>
            <a:ext cx="39535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>
                <a:latin typeface="+mn-ea"/>
              </a:rPr>
              <a:t>Change slide p4 for ver1.5.1,</a:t>
            </a:r>
            <a:r>
              <a:rPr kumimoji="1" lang="ja-JP" altLang="en-US" sz="1400">
                <a:latin typeface="+mn-ea"/>
              </a:rPr>
              <a:t> </a:t>
            </a:r>
            <a:r>
              <a:rPr kumimoji="1" lang="en-US" altLang="ja-JP" sz="1400">
                <a:latin typeface="+mn-ea"/>
              </a:rPr>
              <a:t>2025/08/28</a:t>
            </a:r>
            <a:endParaRPr kumimoji="1" lang="en-US" altLang="ja-JP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81098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64" name="Object 11"/>
          <p:cNvGraphicFramePr>
            <a:graphicFrameLocks noChangeAspect="1"/>
          </p:cNvGraphicFramePr>
          <p:nvPr/>
        </p:nvGraphicFramePr>
        <p:xfrm>
          <a:off x="636588" y="3860800"/>
          <a:ext cx="7967662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数式" r:id="rId3" imgW="4127500" imgH="444500" progId="Equation.3">
                  <p:embed/>
                </p:oleObj>
              </mc:Choice>
              <mc:Fallback>
                <p:oleObj name="数式" r:id="rId3" imgW="4127500" imgH="444500" progId="Equation.3">
                  <p:embed/>
                  <p:pic>
                    <p:nvPicPr>
                      <p:cNvPr id="4096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88" y="3860800"/>
                        <a:ext cx="7967662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21"/>
          <p:cNvGraphicFramePr>
            <a:graphicFrameLocks noChangeAspect="1"/>
          </p:cNvGraphicFramePr>
          <p:nvPr/>
        </p:nvGraphicFramePr>
        <p:xfrm>
          <a:off x="468313" y="1725613"/>
          <a:ext cx="4765675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数式" r:id="rId5" imgW="2463800" imgH="469900" progId="Equation.3">
                  <p:embed/>
                </p:oleObj>
              </mc:Choice>
              <mc:Fallback>
                <p:oleObj name="数式" r:id="rId5" imgW="2463800" imgH="469900" progId="Equation.3">
                  <p:embed/>
                  <p:pic>
                    <p:nvPicPr>
                      <p:cNvPr id="4096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725613"/>
                        <a:ext cx="4765675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23"/>
          <p:cNvGraphicFramePr>
            <a:graphicFrameLocks noChangeAspect="1"/>
          </p:cNvGraphicFramePr>
          <p:nvPr/>
        </p:nvGraphicFramePr>
        <p:xfrm>
          <a:off x="468313" y="2771775"/>
          <a:ext cx="62007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数式" r:id="rId7" imgW="3213100" imgH="228600" progId="Equation.3">
                  <p:embed/>
                </p:oleObj>
              </mc:Choice>
              <mc:Fallback>
                <p:oleObj name="数式" r:id="rId7" imgW="3213100" imgH="228600" progId="Equation.3">
                  <p:embed/>
                  <p:pic>
                    <p:nvPicPr>
                      <p:cNvPr id="40966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771775"/>
                        <a:ext cx="6200775" cy="441325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7" name="テキスト ボックス 29"/>
          <p:cNvSpPr txBox="1">
            <a:spLocks noChangeArrowheads="1"/>
          </p:cNvSpPr>
          <p:nvPr/>
        </p:nvSpPr>
        <p:spPr bwMode="auto">
          <a:xfrm>
            <a:off x="636588" y="433650"/>
            <a:ext cx="82073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3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0" u="sng" dirty="0"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Convolution of the Jorgensen function with the Heaviside’s step function</a:t>
            </a:r>
            <a:endParaRPr lang="ja-JP" altLang="en-US" sz="2800" b="0" u="sng" dirty="0">
              <a:latin typeface="Arial Black" panose="020B0A04020102020204" pitchFamily="34" charset="0"/>
              <a:ea typeface="HGP創英角ｺﾞｼｯｸUB" panose="020B0900000000000000" pitchFamily="50" charset="-128"/>
            </a:endParaRPr>
          </a:p>
        </p:txBody>
      </p:sp>
      <p:graphicFrame>
        <p:nvGraphicFramePr>
          <p:cNvPr id="40968" name="Object 13"/>
          <p:cNvGraphicFramePr>
            <a:graphicFrameLocks noChangeAspect="1"/>
          </p:cNvGraphicFramePr>
          <p:nvPr/>
        </p:nvGraphicFramePr>
        <p:xfrm>
          <a:off x="6911975" y="4922838"/>
          <a:ext cx="1692275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数式" r:id="rId9" imgW="876300" imgH="457200" progId="Equation.3">
                  <p:embed/>
                </p:oleObj>
              </mc:Choice>
              <mc:Fallback>
                <p:oleObj name="数式" r:id="rId9" imgW="876300" imgH="457200" progId="Equation.3">
                  <p:embed/>
                  <p:pic>
                    <p:nvPicPr>
                      <p:cNvPr id="40968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1975" y="4922838"/>
                        <a:ext cx="1692275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9" name="テキスト ボックス 30"/>
          <p:cNvSpPr txBox="1">
            <a:spLocks noChangeArrowheads="1"/>
          </p:cNvSpPr>
          <p:nvPr/>
        </p:nvSpPr>
        <p:spPr bwMode="auto">
          <a:xfrm>
            <a:off x="468313" y="3429000"/>
            <a:ext cx="741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3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0" u="sng" dirty="0"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Jorgensen</a:t>
            </a:r>
            <a:r>
              <a:rPr lang="ja-JP" altLang="en-US" sz="2000" b="0" u="sng" dirty="0"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 </a:t>
            </a:r>
            <a:r>
              <a:rPr lang="en-US" altLang="ja-JP" sz="2000" b="0" u="sng" dirty="0"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type Bragg edge profile function</a:t>
            </a:r>
            <a:endParaRPr lang="ja-JP" altLang="en-US" sz="2000" b="0" u="sng" dirty="0">
              <a:latin typeface="Arial Black" panose="020B0A04020102020204" pitchFamily="34" charset="0"/>
              <a:ea typeface="HGP創英角ｺﾞｼｯｸUB" panose="020B0900000000000000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D3C-F6BC-476C-BE8C-D8C2C2735E48}" type="slidenum">
              <a:rPr lang="ja-JP" altLang="en-US" smtClean="0"/>
              <a:pPr/>
              <a:t>2</a:t>
            </a:fld>
            <a:endParaRPr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90B4F59-8DF2-7632-0501-D9BC3FB9C8EE}"/>
              </a:ext>
            </a:extLst>
          </p:cNvPr>
          <p:cNvSpPr txBox="1"/>
          <p:nvPr/>
        </p:nvSpPr>
        <p:spPr>
          <a:xfrm>
            <a:off x="636588" y="5982888"/>
            <a:ext cx="6470489" cy="304263"/>
          </a:xfrm>
          <a:prstGeom prst="rect">
            <a:avLst/>
          </a:prstGeom>
          <a:noFill/>
        </p:spPr>
        <p:txBody>
          <a:bodyPr wrap="none" lIns="0" tIns="27000" rIns="0" bIns="0" rtlCol="0">
            <a:spAutoFit/>
          </a:bodyPr>
          <a:lstStyle/>
          <a:p>
            <a:r>
              <a:rPr kumimoji="1" lang="en-US" altLang="ja-JP" dirty="0">
                <a:solidFill>
                  <a:srgbClr val="0000FF"/>
                </a:solidFill>
                <a:ea typeface="+mj-ea"/>
              </a:rPr>
              <a:t>You can find these mathematical formula in the reference paper.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 noChangeAspect="1"/>
          </p:cNvSpPr>
          <p:nvPr/>
        </p:nvSpPr>
        <p:spPr>
          <a:xfrm>
            <a:off x="1979613" y="5805488"/>
            <a:ext cx="360362" cy="36036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" name="円/楕円 4"/>
          <p:cNvSpPr>
            <a:spLocks noChangeAspect="1"/>
          </p:cNvSpPr>
          <p:nvPr/>
        </p:nvSpPr>
        <p:spPr>
          <a:xfrm>
            <a:off x="2627313" y="5805488"/>
            <a:ext cx="360362" cy="36036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" name="円/楕円 5"/>
          <p:cNvSpPr>
            <a:spLocks noChangeAspect="1"/>
          </p:cNvSpPr>
          <p:nvPr/>
        </p:nvSpPr>
        <p:spPr>
          <a:xfrm>
            <a:off x="3708400" y="5805488"/>
            <a:ext cx="358775" cy="36036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" name="円/楕円 6"/>
          <p:cNvSpPr>
            <a:spLocks noChangeAspect="1"/>
          </p:cNvSpPr>
          <p:nvPr/>
        </p:nvSpPr>
        <p:spPr>
          <a:xfrm>
            <a:off x="5508625" y="5805488"/>
            <a:ext cx="358775" cy="36036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円/楕円 7"/>
          <p:cNvSpPr>
            <a:spLocks noChangeAspect="1"/>
          </p:cNvSpPr>
          <p:nvPr/>
        </p:nvSpPr>
        <p:spPr>
          <a:xfrm>
            <a:off x="7596188" y="5805488"/>
            <a:ext cx="360362" cy="36036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円/楕円 8"/>
          <p:cNvSpPr>
            <a:spLocks noChangeAspect="1"/>
          </p:cNvSpPr>
          <p:nvPr/>
        </p:nvSpPr>
        <p:spPr>
          <a:xfrm>
            <a:off x="8316913" y="5516563"/>
            <a:ext cx="358775" cy="36036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円/楕円 9"/>
          <p:cNvSpPr>
            <a:spLocks noChangeAspect="1"/>
          </p:cNvSpPr>
          <p:nvPr/>
        </p:nvSpPr>
        <p:spPr>
          <a:xfrm>
            <a:off x="6156325" y="5516563"/>
            <a:ext cx="360363" cy="36036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aphicFrame>
        <p:nvGraphicFramePr>
          <p:cNvPr id="3994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91401"/>
              </p:ext>
            </p:extLst>
          </p:nvPr>
        </p:nvGraphicFramePr>
        <p:xfrm>
          <a:off x="966774" y="1326625"/>
          <a:ext cx="73421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数式" r:id="rId3" imgW="3797300" imgH="444500" progId="Equation.3">
                  <p:embed/>
                </p:oleObj>
              </mc:Choice>
              <mc:Fallback>
                <p:oleObj name="数式" r:id="rId3" imgW="3797300" imgH="444500" progId="Equation.3">
                  <p:embed/>
                  <p:pic>
                    <p:nvPicPr>
                      <p:cNvPr id="39947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774" y="1326625"/>
                        <a:ext cx="7342188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3048064"/>
              </p:ext>
            </p:extLst>
          </p:nvPr>
        </p:nvGraphicFramePr>
        <p:xfrm>
          <a:off x="531799" y="2733150"/>
          <a:ext cx="37719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数式" r:id="rId5" imgW="1954951" imgH="406224" progId="Equation.3">
                  <p:embed/>
                </p:oleObj>
              </mc:Choice>
              <mc:Fallback>
                <p:oleObj name="数式" r:id="rId5" imgW="1954951" imgH="406224" progId="Equation.3">
                  <p:embed/>
                  <p:pic>
                    <p:nvPicPr>
                      <p:cNvPr id="3994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799" y="2733150"/>
                        <a:ext cx="37719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593554"/>
              </p:ext>
            </p:extLst>
          </p:nvPr>
        </p:nvGraphicFramePr>
        <p:xfrm>
          <a:off x="549262" y="3668188"/>
          <a:ext cx="3754437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数式" r:id="rId7" imgW="1943100" imgH="406400" progId="Equation.3">
                  <p:embed/>
                </p:oleObj>
              </mc:Choice>
              <mc:Fallback>
                <p:oleObj name="数式" r:id="rId7" imgW="1943100" imgH="406400" progId="Equation.3">
                  <p:embed/>
                  <p:pic>
                    <p:nvPicPr>
                      <p:cNvPr id="399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62" y="3668188"/>
                        <a:ext cx="3754437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609142"/>
              </p:ext>
            </p:extLst>
          </p:nvPr>
        </p:nvGraphicFramePr>
        <p:xfrm>
          <a:off x="4930762" y="2622025"/>
          <a:ext cx="3017837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数式" r:id="rId9" imgW="1562100" imgH="469900" progId="Equation.3">
                  <p:embed/>
                </p:oleObj>
              </mc:Choice>
              <mc:Fallback>
                <p:oleObj name="数式" r:id="rId9" imgW="1562100" imgH="469900" progId="Equation.3">
                  <p:embed/>
                  <p:pic>
                    <p:nvPicPr>
                      <p:cNvPr id="3995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762" y="2622025"/>
                        <a:ext cx="3017837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543443"/>
              </p:ext>
            </p:extLst>
          </p:nvPr>
        </p:nvGraphicFramePr>
        <p:xfrm>
          <a:off x="4930762" y="3668188"/>
          <a:ext cx="2998787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数式" r:id="rId11" imgW="1549400" imgH="469900" progId="Equation.3">
                  <p:embed/>
                </p:oleObj>
              </mc:Choice>
              <mc:Fallback>
                <p:oleObj name="数式" r:id="rId11" imgW="1549400" imgH="469900" progId="Equation.3">
                  <p:embed/>
                  <p:pic>
                    <p:nvPicPr>
                      <p:cNvPr id="3995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762" y="3668188"/>
                        <a:ext cx="2998787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2" name="Object 15"/>
          <p:cNvGraphicFramePr>
            <a:graphicFrameLocks noChangeAspect="1"/>
          </p:cNvGraphicFramePr>
          <p:nvPr/>
        </p:nvGraphicFramePr>
        <p:xfrm>
          <a:off x="1042988" y="5616575"/>
          <a:ext cx="35337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数式" r:id="rId13" imgW="1828800" imgH="292100" progId="Equation.3">
                  <p:embed/>
                </p:oleObj>
              </mc:Choice>
              <mc:Fallback>
                <p:oleObj name="数式" r:id="rId13" imgW="1828800" imgH="292100" progId="Equation.3">
                  <p:embed/>
                  <p:pic>
                    <p:nvPicPr>
                      <p:cNvPr id="3995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5616575"/>
                        <a:ext cx="35337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3" name="Object 17"/>
          <p:cNvGraphicFramePr>
            <a:graphicFrameLocks noChangeAspect="1"/>
          </p:cNvGraphicFramePr>
          <p:nvPr/>
        </p:nvGraphicFramePr>
        <p:xfrm>
          <a:off x="4721225" y="5516563"/>
          <a:ext cx="1931988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数式" r:id="rId15" imgW="1002865" imgH="444307" progId="Equation.3">
                  <p:embed/>
                </p:oleObj>
              </mc:Choice>
              <mc:Fallback>
                <p:oleObj name="数式" r:id="rId15" imgW="1002865" imgH="444307" progId="Equation.3">
                  <p:embed/>
                  <p:pic>
                    <p:nvPicPr>
                      <p:cNvPr id="3995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1225" y="5516563"/>
                        <a:ext cx="1931988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4" name="Object 19"/>
          <p:cNvGraphicFramePr>
            <a:graphicFrameLocks noChangeAspect="1"/>
          </p:cNvGraphicFramePr>
          <p:nvPr/>
        </p:nvGraphicFramePr>
        <p:xfrm>
          <a:off x="6840538" y="5516563"/>
          <a:ext cx="1931987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数式" r:id="rId17" imgW="1002865" imgH="444307" progId="Equation.3">
                  <p:embed/>
                </p:oleObj>
              </mc:Choice>
              <mc:Fallback>
                <p:oleObj name="数式" r:id="rId17" imgW="1002865" imgH="444307" progId="Equation.3">
                  <p:embed/>
                  <p:pic>
                    <p:nvPicPr>
                      <p:cNvPr id="39954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538" y="5516563"/>
                        <a:ext cx="1931987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55" name="テキスト ボックス 28"/>
          <p:cNvSpPr txBox="1">
            <a:spLocks noChangeArrowheads="1"/>
          </p:cNvSpPr>
          <p:nvPr/>
        </p:nvSpPr>
        <p:spPr bwMode="auto">
          <a:xfrm>
            <a:off x="328146" y="290525"/>
            <a:ext cx="84877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0"/>
              </a:spcBef>
              <a:buFontTx/>
              <a:buNone/>
              <a:defRPr kumimoji="1" sz="2800" b="0" u="sng">
                <a:latin typeface="Arial Black" panose="020B0A04020102020204" pitchFamily="34" charset="0"/>
                <a:ea typeface="HGP創英角ｺﾞｼｯｸUB" panose="020B0900000000000000" pitchFamily="50" charset="-128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r>
              <a:rPr lang="en-US" altLang="ja-JP" dirty="0"/>
              <a:t>Jorgensen</a:t>
            </a:r>
            <a:r>
              <a:rPr lang="ja-JP" altLang="en-US" dirty="0"/>
              <a:t> </a:t>
            </a:r>
            <a:r>
              <a:rPr lang="en-US" altLang="ja-JP" dirty="0"/>
              <a:t>function for TOF diffractometry</a:t>
            </a:r>
            <a:endParaRPr lang="ja-JP" altLang="en-US" dirty="0"/>
          </a:p>
        </p:txBody>
      </p:sp>
      <p:sp>
        <p:nvSpPr>
          <p:cNvPr id="39956" name="テキスト ボックス 28"/>
          <p:cNvSpPr txBox="1">
            <a:spLocks noChangeArrowheads="1"/>
          </p:cNvSpPr>
          <p:nvPr/>
        </p:nvSpPr>
        <p:spPr bwMode="auto">
          <a:xfrm>
            <a:off x="468313" y="5229225"/>
            <a:ext cx="8675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3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0" u="sng"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Broadening parameters</a:t>
            </a:r>
            <a:endParaRPr lang="ja-JP" altLang="en-US" sz="2000" b="0" u="sng">
              <a:latin typeface="Arial Black" panose="020B0A04020102020204" pitchFamily="34" charset="0"/>
              <a:ea typeface="HGP創英角ｺﾞｼｯｸUB" panose="020B0900000000000000" pitchFamily="50" charset="-128"/>
            </a:endParaRPr>
          </a:p>
        </p:txBody>
      </p:sp>
      <p:sp>
        <p:nvSpPr>
          <p:cNvPr id="39957" name="テキスト ボックス 18"/>
          <p:cNvSpPr txBox="1">
            <a:spLocks noChangeArrowheads="1"/>
          </p:cNvSpPr>
          <p:nvPr/>
        </p:nvSpPr>
        <p:spPr bwMode="auto">
          <a:xfrm>
            <a:off x="1042988" y="6308725"/>
            <a:ext cx="35290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3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b="0">
                <a:solidFill>
                  <a:srgbClr val="000000"/>
                </a:solidFill>
              </a:rPr>
              <a:t>width</a:t>
            </a:r>
            <a:endParaRPr lang="ja-JP" altLang="en-US" sz="1800" b="0">
              <a:solidFill>
                <a:srgbClr val="000000"/>
              </a:solidFill>
            </a:endParaRPr>
          </a:p>
        </p:txBody>
      </p:sp>
      <p:sp>
        <p:nvSpPr>
          <p:cNvPr id="39958" name="テキスト ボックス 18"/>
          <p:cNvSpPr txBox="1">
            <a:spLocks noChangeArrowheads="1"/>
          </p:cNvSpPr>
          <p:nvPr/>
        </p:nvSpPr>
        <p:spPr bwMode="auto">
          <a:xfrm>
            <a:off x="4716463" y="6308725"/>
            <a:ext cx="18716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3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b="0">
                <a:solidFill>
                  <a:srgbClr val="000000"/>
                </a:solidFill>
              </a:rPr>
              <a:t>rise</a:t>
            </a:r>
            <a:endParaRPr lang="ja-JP" altLang="en-US" sz="1800" b="0">
              <a:solidFill>
                <a:srgbClr val="000000"/>
              </a:solidFill>
            </a:endParaRPr>
          </a:p>
        </p:txBody>
      </p:sp>
      <p:sp>
        <p:nvSpPr>
          <p:cNvPr id="39959" name="テキスト ボックス 18"/>
          <p:cNvSpPr txBox="1">
            <a:spLocks noChangeArrowheads="1"/>
          </p:cNvSpPr>
          <p:nvPr/>
        </p:nvSpPr>
        <p:spPr bwMode="auto">
          <a:xfrm>
            <a:off x="6877050" y="6308725"/>
            <a:ext cx="18716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3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b="0" dirty="0">
                <a:solidFill>
                  <a:srgbClr val="000000"/>
                </a:solidFill>
              </a:rPr>
              <a:t>decay</a:t>
            </a:r>
            <a:endParaRPr lang="ja-JP" altLang="en-US" sz="1800" b="0" dirty="0">
              <a:solidFill>
                <a:srgbClr val="000000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88D3C-F6BC-476C-BE8C-D8C2C2735E48}" type="slidenum">
              <a:rPr lang="ja-JP" altLang="en-US" smtClean="0"/>
              <a:pPr/>
              <a:t>3</a:t>
            </a:fld>
            <a:endParaRPr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69DC1E8-26E7-08B1-469E-82AC0346C26A}"/>
              </a:ext>
            </a:extLst>
          </p:cNvPr>
          <p:cNvSpPr txBox="1"/>
          <p:nvPr/>
        </p:nvSpPr>
        <p:spPr>
          <a:xfrm>
            <a:off x="1209878" y="873019"/>
            <a:ext cx="6871881" cy="304263"/>
          </a:xfrm>
          <a:prstGeom prst="rect">
            <a:avLst/>
          </a:prstGeom>
          <a:noFill/>
        </p:spPr>
        <p:txBody>
          <a:bodyPr wrap="none" lIns="0" tIns="27000" rIns="0" bIns="0" rtlCol="0">
            <a:spAutoFit/>
          </a:bodyPr>
          <a:lstStyle/>
          <a:p>
            <a:r>
              <a:rPr kumimoji="1" lang="en-US" altLang="ja-JP" dirty="0">
                <a:solidFill>
                  <a:srgbClr val="0000FF"/>
                </a:solidFill>
                <a:ea typeface="+mj-ea"/>
              </a:rPr>
              <a:t>You can also find these mathematical formula in the reference paper.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72F3C0C-44DC-FADF-52AC-B4B07F711F65}"/>
              </a:ext>
            </a:extLst>
          </p:cNvPr>
          <p:cNvSpPr txBox="1"/>
          <p:nvPr/>
        </p:nvSpPr>
        <p:spPr>
          <a:xfrm>
            <a:off x="1074706" y="4888042"/>
            <a:ext cx="7356822" cy="304263"/>
          </a:xfrm>
          <a:prstGeom prst="rect">
            <a:avLst/>
          </a:prstGeom>
          <a:noFill/>
        </p:spPr>
        <p:txBody>
          <a:bodyPr wrap="none" lIns="0" tIns="27000" rIns="0" bIns="0" rtlCol="0">
            <a:spAutoFit/>
          </a:bodyPr>
          <a:lstStyle/>
          <a:p>
            <a:r>
              <a:rPr kumimoji="1" lang="en-US" altLang="ja-JP" dirty="0">
                <a:solidFill>
                  <a:srgbClr val="0000FF"/>
                </a:solidFill>
                <a:ea typeface="+mj-ea"/>
              </a:rPr>
              <a:t>But you may not find these mathematical formula in the reference paper.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A84775-3AAE-0538-1499-90D4956211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08E8034D-0812-FC4E-7E48-DDE312508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134100" cy="4427220"/>
          </a:xfrm>
          <a:prstGeom prst="rect">
            <a:avLst/>
          </a:prstGeom>
        </p:spPr>
      </p:pic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0758AA8A-5875-1021-0A07-8FDF02C305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443495"/>
              </p:ext>
            </p:extLst>
          </p:nvPr>
        </p:nvGraphicFramePr>
        <p:xfrm>
          <a:off x="3477639" y="2964848"/>
          <a:ext cx="5400000" cy="1295400"/>
        </p:xfrm>
        <a:graphic>
          <a:graphicData uri="http://schemas.openxmlformats.org/drawingml/2006/table">
            <a:tbl>
              <a:tblPr/>
              <a:tblGrid>
                <a:gridCol w="900000">
                  <a:extLst>
                    <a:ext uri="{9D8B030D-6E8A-4147-A177-3AD203B41FA5}">
                      <a16:colId xmlns:a16="http://schemas.microsoft.com/office/drawing/2014/main" val="373275875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432992413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476879245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4235235812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587805130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9404801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sz="1100" b="1" dirty="0">
                          <a:effectLst/>
                          <a:latin typeface="+mn-lt"/>
                        </a:rPr>
                        <a:t>Facility</a:t>
                      </a:r>
                      <a:endParaRPr lang="ja-JP" altLang="en-US" sz="1100" b="1" dirty="0">
                        <a:effectLst/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Moderator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Sigma0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b="1">
                          <a:effectLst/>
                          <a:latin typeface="+mn-lt"/>
                        </a:rPr>
                        <a:t>Sigma1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b="1">
                          <a:effectLst/>
                          <a:latin typeface="+mn-lt"/>
                        </a:rPr>
                        <a:t>Alpha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Beta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2379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sz="110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effectLst/>
                          <a:latin typeface="+mn-lt"/>
                        </a:rPr>
                        <a:t>Coupled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effectLst/>
                          <a:latin typeface="+mn-lt"/>
                        </a:rPr>
                        <a:t>x10.0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effectLst/>
                          <a:latin typeface="+mn-lt"/>
                        </a:rPr>
                        <a:t>x10.0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effectLst/>
                          <a:latin typeface="+mn-lt"/>
                        </a:rPr>
                        <a:t>x0.01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effectLst/>
                          <a:latin typeface="+mn-lt"/>
                        </a:rPr>
                        <a:t>x0.001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8932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sz="110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effectLst/>
                          <a:latin typeface="+mn-lt"/>
                        </a:rPr>
                        <a:t>Decoupled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effectLst/>
                          <a:latin typeface="+mn-lt"/>
                        </a:rPr>
                        <a:t>x10.0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effectLst/>
                          <a:latin typeface="+mn-lt"/>
                        </a:rPr>
                        <a:t>x10.0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effectLst/>
                          <a:latin typeface="+mn-lt"/>
                        </a:rPr>
                        <a:t>x0.01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effectLst/>
                          <a:latin typeface="+mn-lt"/>
                        </a:rPr>
                        <a:t>x0.01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3619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sz="110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effectLst/>
                          <a:latin typeface="+mn-lt"/>
                        </a:rPr>
                        <a:t>Poisoned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effectLst/>
                          <a:latin typeface="+mn-lt"/>
                        </a:rPr>
                        <a:t>x1.0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effectLst/>
                          <a:latin typeface="+mn-lt"/>
                        </a:rPr>
                        <a:t>x1.0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effectLst/>
                          <a:latin typeface="+mn-lt"/>
                        </a:rPr>
                        <a:t>x0.01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x0.01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3030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ja-JP" sz="110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effectLst/>
                          <a:latin typeface="+mn-lt"/>
                        </a:rPr>
                        <a:t>LARMOR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effectLst/>
                          <a:latin typeface="+mn-lt"/>
                        </a:rPr>
                        <a:t>x10.0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effectLst/>
                          <a:latin typeface="+mn-lt"/>
                        </a:rPr>
                        <a:t>x10.0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>
                          <a:effectLst/>
                          <a:latin typeface="+mn-lt"/>
                        </a:rPr>
                        <a:t>x0.001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x0.001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40757"/>
                  </a:ext>
                </a:extLst>
              </a:tr>
            </a:tbl>
          </a:graphicData>
        </a:graphic>
      </p:graphicFrame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43093472-151E-AA12-6049-1040EA92D7B4}"/>
              </a:ext>
            </a:extLst>
          </p:cNvPr>
          <p:cNvCxnSpPr>
            <a:cxnSpLocks/>
            <a:stCxn id="15" idx="1"/>
          </p:cNvCxnSpPr>
          <p:nvPr/>
        </p:nvCxnSpPr>
        <p:spPr>
          <a:xfrm flipH="1">
            <a:off x="2016101" y="1883381"/>
            <a:ext cx="330905" cy="0"/>
          </a:xfrm>
          <a:prstGeom prst="straightConnector1">
            <a:avLst/>
          </a:prstGeom>
          <a:ln w="12700">
            <a:solidFill>
              <a:srgbClr val="FF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B1601AA-A9DF-8E63-DDCC-27645A7B53B2}"/>
              </a:ext>
            </a:extLst>
          </p:cNvPr>
          <p:cNvSpPr txBox="1"/>
          <p:nvPr/>
        </p:nvSpPr>
        <p:spPr>
          <a:xfrm>
            <a:off x="2347006" y="1788958"/>
            <a:ext cx="3816750" cy="188846"/>
          </a:xfrm>
          <a:prstGeom prst="rect">
            <a:avLst/>
          </a:prstGeom>
          <a:noFill/>
        </p:spPr>
        <p:txBody>
          <a:bodyPr wrap="none" lIns="0" tIns="27000" rIns="0" bIns="0" rtlCol="0">
            <a:spAutoFit/>
          </a:bodyPr>
          <a:lstStyle>
            <a:defPPr>
              <a:defRPr lang="en-US"/>
            </a:defPPr>
            <a:lvl1pPr>
              <a:defRPr kumimoji="1" sz="1400">
                <a:latin typeface="+mj-ea"/>
                <a:ea typeface="+mj-ea"/>
              </a:defRPr>
            </a:lvl1pPr>
          </a:lstStyle>
          <a:p>
            <a:r>
              <a:rPr lang="en-US" altLang="ja-JP" sz="1050" dirty="0">
                <a:latin typeface="+mn-lt"/>
              </a:rPr>
              <a:t>This is the only one that is not a flag for refinement. Basically on.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FFE9E54-8539-A249-E349-A6347BD443FD}"/>
              </a:ext>
            </a:extLst>
          </p:cNvPr>
          <p:cNvSpPr txBox="1"/>
          <p:nvPr/>
        </p:nvSpPr>
        <p:spPr>
          <a:xfrm>
            <a:off x="3951491" y="2484563"/>
            <a:ext cx="2713884" cy="188846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none" lIns="0" tIns="27000" rIns="0" bIns="0" rtlCol="0">
            <a:spAutoFit/>
          </a:bodyPr>
          <a:lstStyle>
            <a:defPPr>
              <a:defRPr lang="en-US"/>
            </a:defPPr>
            <a:lvl1pPr>
              <a:defRPr kumimoji="1" sz="1400">
                <a:latin typeface="+mj-ea"/>
                <a:ea typeface="+mj-ea"/>
              </a:defRPr>
            </a:lvl1pPr>
          </a:lstStyle>
          <a:p>
            <a:r>
              <a:rPr lang="en-US" altLang="ja-JP" sz="1050" dirty="0">
                <a:latin typeface="+mn-lt"/>
              </a:rPr>
              <a:t>Refine after the lattice constant close enough.</a:t>
            </a: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0D6BD35F-8624-192A-A676-F6EA68BA8955}"/>
              </a:ext>
            </a:extLst>
          </p:cNvPr>
          <p:cNvCxnSpPr>
            <a:cxnSpLocks/>
          </p:cNvCxnSpPr>
          <p:nvPr/>
        </p:nvCxnSpPr>
        <p:spPr>
          <a:xfrm>
            <a:off x="3666377" y="2578986"/>
            <a:ext cx="285113" cy="0"/>
          </a:xfrm>
          <a:prstGeom prst="straightConnector1">
            <a:avLst/>
          </a:prstGeom>
          <a:ln w="12700">
            <a:solidFill>
              <a:srgbClr val="FF0000"/>
            </a:solidFill>
            <a:headEnd type="arrow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0A350FB5-20D8-20C5-2C8C-5CFF9340ECB6}"/>
              </a:ext>
            </a:extLst>
          </p:cNvPr>
          <p:cNvSpPr txBox="1"/>
          <p:nvPr/>
        </p:nvSpPr>
        <p:spPr>
          <a:xfrm>
            <a:off x="4170719" y="2113037"/>
            <a:ext cx="3351880" cy="188846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none" lIns="0" tIns="27000" rIns="0" bIns="0" rtlCol="0">
            <a:spAutoFit/>
          </a:bodyPr>
          <a:lstStyle>
            <a:defPPr>
              <a:defRPr lang="en-US"/>
            </a:defPPr>
            <a:lvl1pPr>
              <a:defRPr kumimoji="1" sz="1400">
                <a:latin typeface="+mj-ea"/>
                <a:ea typeface="+mj-ea"/>
              </a:defRPr>
            </a:lvl1pPr>
          </a:lstStyle>
          <a:p>
            <a:r>
              <a:rPr lang="en-US" altLang="ja-JP" sz="1050" dirty="0">
                <a:latin typeface="+mn-lt"/>
              </a:rPr>
              <a:t>There is no need to be wastefully wide. About this much.</a:t>
            </a:r>
          </a:p>
        </p:txBody>
      </p: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78A6AFA3-3355-EF39-7B2C-C3BC0170C4C8}"/>
              </a:ext>
            </a:extLst>
          </p:cNvPr>
          <p:cNvCxnSpPr>
            <a:cxnSpLocks/>
          </p:cNvCxnSpPr>
          <p:nvPr/>
        </p:nvCxnSpPr>
        <p:spPr>
          <a:xfrm>
            <a:off x="3590364" y="2207460"/>
            <a:ext cx="580357" cy="0"/>
          </a:xfrm>
          <a:prstGeom prst="straightConnector1">
            <a:avLst/>
          </a:prstGeom>
          <a:ln w="12700">
            <a:solidFill>
              <a:srgbClr val="FF0000"/>
            </a:solidFill>
            <a:headEnd type="arrow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B577BC35-AB6A-94BF-ECCA-2EDFDD7B7F31}"/>
              </a:ext>
            </a:extLst>
          </p:cNvPr>
          <p:cNvCxnSpPr>
            <a:cxnSpLocks/>
          </p:cNvCxnSpPr>
          <p:nvPr/>
        </p:nvCxnSpPr>
        <p:spPr>
          <a:xfrm flipH="1">
            <a:off x="2383600" y="431391"/>
            <a:ext cx="891275" cy="173171"/>
          </a:xfrm>
          <a:prstGeom prst="straightConnector1">
            <a:avLst/>
          </a:prstGeom>
          <a:ln w="12700">
            <a:solidFill>
              <a:srgbClr val="FF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0DC59F8-ABD2-CFB5-BABC-F49798EEAE4F}"/>
              </a:ext>
            </a:extLst>
          </p:cNvPr>
          <p:cNvSpPr txBox="1"/>
          <p:nvPr/>
        </p:nvSpPr>
        <p:spPr>
          <a:xfrm>
            <a:off x="3335331" y="160271"/>
            <a:ext cx="3672000" cy="512012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lIns="0" tIns="27000" rIns="0" bIns="0" rtlCol="0">
            <a:spAutoFit/>
          </a:bodyPr>
          <a:lstStyle>
            <a:defPPr>
              <a:defRPr lang="en-US"/>
            </a:defPPr>
            <a:lvl1pPr>
              <a:defRPr kumimoji="1" sz="1400">
                <a:latin typeface="+mj-ea"/>
                <a:ea typeface="+mj-ea"/>
              </a:defRPr>
            </a:lvl1pPr>
          </a:lstStyle>
          <a:p>
            <a:r>
              <a:rPr lang="en-US" altLang="ja-JP" sz="1050">
                <a:latin typeface="+mn-lt"/>
              </a:rPr>
              <a:t>“Decoupled” has to be selected for BL10 and BL22 at J-PARC. If you make a mistake, the parameters will change by a factor of 10.</a:t>
            </a:r>
            <a:endParaRPr lang="en-US" altLang="ja-JP" sz="1050" dirty="0">
              <a:latin typeface="+mn-lt"/>
            </a:endParaRPr>
          </a:p>
        </p:txBody>
      </p:sp>
      <p:sp>
        <p:nvSpPr>
          <p:cNvPr id="2" name="矢印: 下 1">
            <a:extLst>
              <a:ext uri="{FF2B5EF4-FFF2-40B4-BE49-F238E27FC236}">
                <a16:creationId xmlns:a16="http://schemas.microsoft.com/office/drawing/2014/main" id="{0C3A2594-9EE1-1D20-5693-2D9B0E5A6D20}"/>
              </a:ext>
            </a:extLst>
          </p:cNvPr>
          <p:cNvSpPr/>
          <p:nvPr/>
        </p:nvSpPr>
        <p:spPr>
          <a:xfrm>
            <a:off x="3113157" y="1344495"/>
            <a:ext cx="216583" cy="241533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1350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538A16FE-4997-22C2-C524-29BDB600B6F5}"/>
              </a:ext>
            </a:extLst>
          </p:cNvPr>
          <p:cNvSpPr/>
          <p:nvPr/>
        </p:nvSpPr>
        <p:spPr>
          <a:xfrm>
            <a:off x="556591" y="1788958"/>
            <a:ext cx="1335819" cy="18883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3">
            <a:extLst>
              <a:ext uri="{FF2B5EF4-FFF2-40B4-BE49-F238E27FC236}">
                <a16:creationId xmlns:a16="http://schemas.microsoft.com/office/drawing/2014/main" id="{B27BEDA2-4580-EF66-32C7-7153C65DC6EF}"/>
              </a:ext>
            </a:extLst>
          </p:cNvPr>
          <p:cNvSpPr>
            <a:spLocks noChangeAspect="1"/>
          </p:cNvSpPr>
          <p:nvPr/>
        </p:nvSpPr>
        <p:spPr>
          <a:xfrm>
            <a:off x="1751014" y="4771818"/>
            <a:ext cx="360362" cy="36036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円/楕円 4">
            <a:extLst>
              <a:ext uri="{FF2B5EF4-FFF2-40B4-BE49-F238E27FC236}">
                <a16:creationId xmlns:a16="http://schemas.microsoft.com/office/drawing/2014/main" id="{6C9C394B-24A2-4949-110E-C55ED20A6811}"/>
              </a:ext>
            </a:extLst>
          </p:cNvPr>
          <p:cNvSpPr>
            <a:spLocks noChangeAspect="1"/>
          </p:cNvSpPr>
          <p:nvPr/>
        </p:nvSpPr>
        <p:spPr>
          <a:xfrm>
            <a:off x="2398714" y="4771818"/>
            <a:ext cx="360362" cy="36036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円/楕円 5">
            <a:extLst>
              <a:ext uri="{FF2B5EF4-FFF2-40B4-BE49-F238E27FC236}">
                <a16:creationId xmlns:a16="http://schemas.microsoft.com/office/drawing/2014/main" id="{231D28FD-9961-93E4-7BBE-5490973272AB}"/>
              </a:ext>
            </a:extLst>
          </p:cNvPr>
          <p:cNvSpPr>
            <a:spLocks noChangeAspect="1"/>
          </p:cNvSpPr>
          <p:nvPr/>
        </p:nvSpPr>
        <p:spPr>
          <a:xfrm>
            <a:off x="3479801" y="4771818"/>
            <a:ext cx="358775" cy="36036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円/楕円 6">
            <a:extLst>
              <a:ext uri="{FF2B5EF4-FFF2-40B4-BE49-F238E27FC236}">
                <a16:creationId xmlns:a16="http://schemas.microsoft.com/office/drawing/2014/main" id="{835599D3-6650-169B-181E-1BE68C5E8262}"/>
              </a:ext>
            </a:extLst>
          </p:cNvPr>
          <p:cNvSpPr>
            <a:spLocks noChangeAspect="1"/>
          </p:cNvSpPr>
          <p:nvPr/>
        </p:nvSpPr>
        <p:spPr>
          <a:xfrm>
            <a:off x="5280026" y="4771818"/>
            <a:ext cx="358775" cy="36036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円/楕円 7">
            <a:extLst>
              <a:ext uri="{FF2B5EF4-FFF2-40B4-BE49-F238E27FC236}">
                <a16:creationId xmlns:a16="http://schemas.microsoft.com/office/drawing/2014/main" id="{15CAF01E-5242-3989-72B9-221F345C900B}"/>
              </a:ext>
            </a:extLst>
          </p:cNvPr>
          <p:cNvSpPr>
            <a:spLocks noChangeAspect="1"/>
          </p:cNvSpPr>
          <p:nvPr/>
        </p:nvSpPr>
        <p:spPr>
          <a:xfrm>
            <a:off x="7367589" y="4771818"/>
            <a:ext cx="360362" cy="36036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8" name="円/楕円 8">
            <a:extLst>
              <a:ext uri="{FF2B5EF4-FFF2-40B4-BE49-F238E27FC236}">
                <a16:creationId xmlns:a16="http://schemas.microsoft.com/office/drawing/2014/main" id="{82F75069-3022-D5FA-48D0-8F0F4702BD00}"/>
              </a:ext>
            </a:extLst>
          </p:cNvPr>
          <p:cNvSpPr>
            <a:spLocks noChangeAspect="1"/>
          </p:cNvSpPr>
          <p:nvPr/>
        </p:nvSpPr>
        <p:spPr>
          <a:xfrm>
            <a:off x="8088314" y="4482893"/>
            <a:ext cx="358775" cy="36036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円/楕円 9">
            <a:extLst>
              <a:ext uri="{FF2B5EF4-FFF2-40B4-BE49-F238E27FC236}">
                <a16:creationId xmlns:a16="http://schemas.microsoft.com/office/drawing/2014/main" id="{E6C3ABA9-5376-8386-F3AF-5C27C092FD40}"/>
              </a:ext>
            </a:extLst>
          </p:cNvPr>
          <p:cNvSpPr>
            <a:spLocks noChangeAspect="1"/>
          </p:cNvSpPr>
          <p:nvPr/>
        </p:nvSpPr>
        <p:spPr>
          <a:xfrm>
            <a:off x="5927726" y="4482893"/>
            <a:ext cx="360363" cy="36036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aphicFrame>
        <p:nvGraphicFramePr>
          <p:cNvPr id="20" name="Object 15">
            <a:extLst>
              <a:ext uri="{FF2B5EF4-FFF2-40B4-BE49-F238E27FC236}">
                <a16:creationId xmlns:a16="http://schemas.microsoft.com/office/drawing/2014/main" id="{24FF8940-27B4-6122-ECC3-387220038D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4389" y="4582905"/>
          <a:ext cx="35337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数式" r:id="rId3" imgW="1828800" imgH="292100" progId="Equation.3">
                  <p:embed/>
                </p:oleObj>
              </mc:Choice>
              <mc:Fallback>
                <p:oleObj name="数式" r:id="rId3" imgW="1828800" imgH="292100" progId="Equation.3">
                  <p:embed/>
                  <p:pic>
                    <p:nvPicPr>
                      <p:cNvPr id="20" name="Object 15">
                        <a:extLst>
                          <a:ext uri="{FF2B5EF4-FFF2-40B4-BE49-F238E27FC236}">
                            <a16:creationId xmlns:a16="http://schemas.microsoft.com/office/drawing/2014/main" id="{6206716C-86D4-7118-F293-F96F02E3CD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389" y="4582905"/>
                        <a:ext cx="35337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7">
            <a:extLst>
              <a:ext uri="{FF2B5EF4-FFF2-40B4-BE49-F238E27FC236}">
                <a16:creationId xmlns:a16="http://schemas.microsoft.com/office/drawing/2014/main" id="{01AB0CD0-C7FE-8E6C-DF4E-8642EA5975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2626" y="4482893"/>
          <a:ext cx="1931988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数式" r:id="rId5" imgW="1002865" imgH="444307" progId="Equation.3">
                  <p:embed/>
                </p:oleObj>
              </mc:Choice>
              <mc:Fallback>
                <p:oleObj name="数式" r:id="rId5" imgW="1002865" imgH="444307" progId="Equation.3">
                  <p:embed/>
                  <p:pic>
                    <p:nvPicPr>
                      <p:cNvPr id="21" name="Object 17">
                        <a:extLst>
                          <a:ext uri="{FF2B5EF4-FFF2-40B4-BE49-F238E27FC236}">
                            <a16:creationId xmlns:a16="http://schemas.microsoft.com/office/drawing/2014/main" id="{DBD1E21E-A1A4-014C-1E8B-979DD84C5C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26" y="4482893"/>
                        <a:ext cx="1931988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9">
            <a:extLst>
              <a:ext uri="{FF2B5EF4-FFF2-40B4-BE49-F238E27FC236}">
                <a16:creationId xmlns:a16="http://schemas.microsoft.com/office/drawing/2014/main" id="{C8C818E9-0CA8-47E3-B20D-E3B68CF2A5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11939" y="4482893"/>
          <a:ext cx="1931987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数式" r:id="rId7" imgW="1002865" imgH="444307" progId="Equation.3">
                  <p:embed/>
                </p:oleObj>
              </mc:Choice>
              <mc:Fallback>
                <p:oleObj name="数式" r:id="rId7" imgW="1002865" imgH="444307" progId="Equation.3">
                  <p:embed/>
                  <p:pic>
                    <p:nvPicPr>
                      <p:cNvPr id="22" name="Object 19">
                        <a:extLst>
                          <a:ext uri="{FF2B5EF4-FFF2-40B4-BE49-F238E27FC236}">
                            <a16:creationId xmlns:a16="http://schemas.microsoft.com/office/drawing/2014/main" id="{DB60A458-05B0-574E-AE1C-F1E3D70477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1939" y="4482893"/>
                        <a:ext cx="1931987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テキスト ボックス 28">
            <a:extLst>
              <a:ext uri="{FF2B5EF4-FFF2-40B4-BE49-F238E27FC236}">
                <a16:creationId xmlns:a16="http://schemas.microsoft.com/office/drawing/2014/main" id="{13AD4AB9-DFA3-E8B2-E417-9A08A03EC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714" y="4195555"/>
            <a:ext cx="349531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3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000" b="0" u="sng"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Broadening parameters</a:t>
            </a:r>
            <a:endParaRPr lang="ja-JP" altLang="en-US" sz="2000" b="0" u="sng">
              <a:latin typeface="Arial Black" panose="020B0A04020102020204" pitchFamily="34" charset="0"/>
              <a:ea typeface="HGP創英角ｺﾞｼｯｸUB" panose="020B0900000000000000" pitchFamily="50" charset="-128"/>
            </a:endParaRPr>
          </a:p>
        </p:txBody>
      </p:sp>
      <p:sp>
        <p:nvSpPr>
          <p:cNvPr id="26" name="テキスト ボックス 18">
            <a:extLst>
              <a:ext uri="{FF2B5EF4-FFF2-40B4-BE49-F238E27FC236}">
                <a16:creationId xmlns:a16="http://schemas.microsoft.com/office/drawing/2014/main" id="{3806BFAA-86CA-067D-8DB9-058DC85E8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553" y="5052421"/>
            <a:ext cx="22236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3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b="0" dirty="0">
                <a:solidFill>
                  <a:srgbClr val="000000"/>
                </a:solidFill>
              </a:rPr>
              <a:t>Neutron pulse width</a:t>
            </a:r>
            <a:endParaRPr lang="ja-JP" altLang="en-US" sz="1800" b="0" dirty="0">
              <a:solidFill>
                <a:srgbClr val="000000"/>
              </a:solidFill>
            </a:endParaRPr>
          </a:p>
        </p:txBody>
      </p:sp>
      <p:sp>
        <p:nvSpPr>
          <p:cNvPr id="29" name="テキスト ボックス 18">
            <a:extLst>
              <a:ext uri="{FF2B5EF4-FFF2-40B4-BE49-F238E27FC236}">
                <a16:creationId xmlns:a16="http://schemas.microsoft.com/office/drawing/2014/main" id="{F553B2EA-71AB-68CA-1171-3AD1F335B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5210" y="5275055"/>
            <a:ext cx="205697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3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b="0" dirty="0">
                <a:solidFill>
                  <a:srgbClr val="000000"/>
                </a:solidFill>
              </a:rPr>
              <a:t>Neutron pulse rise</a:t>
            </a:r>
            <a:endParaRPr lang="ja-JP" altLang="en-US" sz="1800" b="0" dirty="0">
              <a:solidFill>
                <a:srgbClr val="000000"/>
              </a:solidFill>
            </a:endParaRPr>
          </a:p>
        </p:txBody>
      </p:sp>
      <p:sp>
        <p:nvSpPr>
          <p:cNvPr id="31" name="スライド番号プレースホルダー 1">
            <a:extLst>
              <a:ext uri="{FF2B5EF4-FFF2-40B4-BE49-F238E27FC236}">
                <a16:creationId xmlns:a16="http://schemas.microsoft.com/office/drawing/2014/main" id="{18D74B36-6C1E-08BB-4BCE-1129B6E36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BA688D3C-F6BC-476C-BE8C-D8C2C2735E48}" type="slidenum">
              <a:rPr lang="ja-JP" altLang="en-US" smtClean="0"/>
              <a:pPr/>
              <a:t>4</a:t>
            </a:fld>
            <a:endParaRPr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09CE60E-8CD8-556E-40C6-89F739167242}"/>
              </a:ext>
            </a:extLst>
          </p:cNvPr>
          <p:cNvSpPr txBox="1"/>
          <p:nvPr/>
        </p:nvSpPr>
        <p:spPr>
          <a:xfrm>
            <a:off x="288000" y="5778665"/>
            <a:ext cx="8568000" cy="581261"/>
          </a:xfrm>
          <a:prstGeom prst="rect">
            <a:avLst/>
          </a:prstGeom>
          <a:noFill/>
        </p:spPr>
        <p:txBody>
          <a:bodyPr wrap="square" lIns="0" tIns="27000" rIns="0" bIns="0" rtlCol="0">
            <a:spAutoFit/>
          </a:bodyPr>
          <a:lstStyle/>
          <a:p>
            <a:r>
              <a:rPr kumimoji="1" lang="en-US" altLang="ja-JP" dirty="0">
                <a:solidFill>
                  <a:srgbClr val="0000FF"/>
                </a:solidFill>
                <a:ea typeface="+mj-ea"/>
              </a:rPr>
              <a:t>Furthermore, in the case of RITS, σ is supposed to be 1/10 of its true value, and α and β are supposed to be 100 times their true values, which makes it a bit confusing.</a:t>
            </a:r>
          </a:p>
        </p:txBody>
      </p:sp>
      <p:sp>
        <p:nvSpPr>
          <p:cNvPr id="35" name="テキスト ボックス 18">
            <a:extLst>
              <a:ext uri="{FF2B5EF4-FFF2-40B4-BE49-F238E27FC236}">
                <a16:creationId xmlns:a16="http://schemas.microsoft.com/office/drawing/2014/main" id="{766CC7C1-F857-70CA-BB7C-89B334514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3968" y="5275055"/>
            <a:ext cx="23006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3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b="0" dirty="0">
                <a:solidFill>
                  <a:srgbClr val="000000"/>
                </a:solidFill>
              </a:rPr>
              <a:t>Neutron pulse decay</a:t>
            </a:r>
            <a:endParaRPr lang="ja-JP" altLang="en-US" sz="1800" b="0" dirty="0">
              <a:solidFill>
                <a:srgbClr val="000000"/>
              </a:solidFill>
            </a:endParaRPr>
          </a:p>
        </p:txBody>
      </p:sp>
      <p:sp>
        <p:nvSpPr>
          <p:cNvPr id="36" name="テキスト ボックス 18">
            <a:extLst>
              <a:ext uri="{FF2B5EF4-FFF2-40B4-BE49-F238E27FC236}">
                <a16:creationId xmlns:a16="http://schemas.microsoft.com/office/drawing/2014/main" id="{69446533-63A0-896E-FFBD-6A73B5F7F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1874" y="5463059"/>
            <a:ext cx="16722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3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b="0" dirty="0">
                <a:solidFill>
                  <a:srgbClr val="000000"/>
                </a:solidFill>
              </a:rPr>
              <a:t>Crystallite size</a:t>
            </a:r>
            <a:endParaRPr lang="ja-JP" altLang="en-US" sz="1800" b="0" dirty="0">
              <a:solidFill>
                <a:srgbClr val="000000"/>
              </a:solidFill>
            </a:endParaRPr>
          </a:p>
        </p:txBody>
      </p:sp>
      <p:sp>
        <p:nvSpPr>
          <p:cNvPr id="37" name="テキスト ボックス 18">
            <a:extLst>
              <a:ext uri="{FF2B5EF4-FFF2-40B4-BE49-F238E27FC236}">
                <a16:creationId xmlns:a16="http://schemas.microsoft.com/office/drawing/2014/main" id="{E912B4AC-0858-6228-1EF8-189B7A58F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7585" y="5257740"/>
            <a:ext cx="27879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3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800" b="0" dirty="0">
                <a:solidFill>
                  <a:srgbClr val="000000"/>
                </a:solidFill>
              </a:rPr>
              <a:t>Instrument and </a:t>
            </a:r>
            <a:r>
              <a:rPr lang="en-US" altLang="ja-JP" sz="1800" b="0" dirty="0" err="1">
                <a:solidFill>
                  <a:srgbClr val="000000"/>
                </a:solidFill>
              </a:rPr>
              <a:t>micrstrain</a:t>
            </a:r>
            <a:endParaRPr lang="ja-JP" altLang="en-US" sz="1800" b="0" dirty="0">
              <a:solidFill>
                <a:srgbClr val="000000"/>
              </a:solidFill>
            </a:endParaRPr>
          </a:p>
        </p:txBody>
      </p: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4BE9545F-5702-CF49-3DEF-C3C4038BD6EF}"/>
              </a:ext>
            </a:extLst>
          </p:cNvPr>
          <p:cNvCxnSpPr>
            <a:cxnSpLocks/>
          </p:cNvCxnSpPr>
          <p:nvPr/>
        </p:nvCxnSpPr>
        <p:spPr>
          <a:xfrm>
            <a:off x="8916444" y="4416614"/>
            <a:ext cx="0" cy="1800000"/>
          </a:xfrm>
          <a:prstGeom prst="straightConnector1">
            <a:avLst/>
          </a:prstGeom>
          <a:ln w="12700">
            <a:solidFill>
              <a:srgbClr val="00B050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0E7ADEB9-DCB0-C2CF-2372-23205519A5E3}"/>
              </a:ext>
            </a:extLst>
          </p:cNvPr>
          <p:cNvCxnSpPr>
            <a:cxnSpLocks/>
          </p:cNvCxnSpPr>
          <p:nvPr/>
        </p:nvCxnSpPr>
        <p:spPr>
          <a:xfrm>
            <a:off x="8592444" y="4139858"/>
            <a:ext cx="324000" cy="288000"/>
          </a:xfrm>
          <a:prstGeom prst="line">
            <a:avLst/>
          </a:prstGeom>
          <a:ln w="12700">
            <a:solidFill>
              <a:srgbClr val="00B050"/>
            </a:solidFill>
            <a:headEnd type="arrow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D7C81547-8372-A5BA-626B-9356ABFCC784}"/>
              </a:ext>
            </a:extLst>
          </p:cNvPr>
          <p:cNvCxnSpPr>
            <a:cxnSpLocks/>
          </p:cNvCxnSpPr>
          <p:nvPr/>
        </p:nvCxnSpPr>
        <p:spPr>
          <a:xfrm>
            <a:off x="8412444" y="6216614"/>
            <a:ext cx="504000" cy="0"/>
          </a:xfrm>
          <a:prstGeom prst="line">
            <a:avLst/>
          </a:prstGeom>
          <a:ln w="12700">
            <a:solidFill>
              <a:srgbClr val="00B050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">
            <a:extLst>
              <a:ext uri="{FF2B5EF4-FFF2-40B4-BE49-F238E27FC236}">
                <a16:creationId xmlns:a16="http://schemas.microsoft.com/office/drawing/2014/main" id="{6A6BB424-1399-E68E-A9E1-831D270595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650" y="29495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A985CAEE-9CAF-6564-53D9-3802E68CFBF9}"/>
              </a:ext>
            </a:extLst>
          </p:cNvPr>
          <p:cNvCxnSpPr>
            <a:cxnSpLocks/>
          </p:cNvCxnSpPr>
          <p:nvPr/>
        </p:nvCxnSpPr>
        <p:spPr>
          <a:xfrm flipV="1">
            <a:off x="8306844" y="416277"/>
            <a:ext cx="0" cy="2630541"/>
          </a:xfrm>
          <a:prstGeom prst="straightConnector1">
            <a:avLst/>
          </a:prstGeom>
          <a:ln w="12700">
            <a:solidFill>
              <a:srgbClr val="00B050"/>
            </a:solidFill>
            <a:headEnd type="arrow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A2E8A38D-F2A4-2B9F-AB28-4AF5B441D4FF}"/>
              </a:ext>
            </a:extLst>
          </p:cNvPr>
          <p:cNvCxnSpPr>
            <a:cxnSpLocks/>
          </p:cNvCxnSpPr>
          <p:nvPr/>
        </p:nvCxnSpPr>
        <p:spPr>
          <a:xfrm>
            <a:off x="7185967" y="416277"/>
            <a:ext cx="1120877" cy="0"/>
          </a:xfrm>
          <a:prstGeom prst="line">
            <a:avLst/>
          </a:prstGeom>
          <a:ln w="12700">
            <a:solidFill>
              <a:srgbClr val="00B050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872D6923-48C4-B329-5900-762813204F93}"/>
              </a:ext>
            </a:extLst>
          </p:cNvPr>
          <p:cNvCxnSpPr>
            <a:cxnSpLocks/>
          </p:cNvCxnSpPr>
          <p:nvPr/>
        </p:nvCxnSpPr>
        <p:spPr>
          <a:xfrm flipH="1">
            <a:off x="2536000" y="1008000"/>
            <a:ext cx="891275" cy="0"/>
          </a:xfrm>
          <a:prstGeom prst="straightConnector1">
            <a:avLst/>
          </a:prstGeom>
          <a:ln w="12700">
            <a:solidFill>
              <a:srgbClr val="FF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19CFE838-7B65-04C5-7144-25DE1FAA3CF7}"/>
              </a:ext>
            </a:extLst>
          </p:cNvPr>
          <p:cNvSpPr txBox="1"/>
          <p:nvPr/>
        </p:nvSpPr>
        <p:spPr>
          <a:xfrm>
            <a:off x="3487731" y="902117"/>
            <a:ext cx="1930016" cy="188846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none" lIns="0" tIns="27000" rIns="0" bIns="0" rtlCol="0">
            <a:spAutoFit/>
          </a:bodyPr>
          <a:lstStyle>
            <a:defPPr>
              <a:defRPr lang="en-US"/>
            </a:defPPr>
            <a:lvl1pPr>
              <a:defRPr kumimoji="1" sz="1400">
                <a:latin typeface="+mj-ea"/>
                <a:ea typeface="+mj-ea"/>
              </a:defRPr>
            </a:lvl1pPr>
          </a:lstStyle>
          <a:p>
            <a:r>
              <a:rPr lang="en-US" altLang="ja-JP" sz="1050">
                <a:latin typeface="+mn-lt"/>
              </a:rPr>
              <a:t>enter the value of t0 if you need.</a:t>
            </a:r>
            <a:endParaRPr lang="en-US" altLang="ja-JP" sz="105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36788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5D0CCACD-FC19-ADCC-5A1E-1540DBE604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8439"/>
            <a:ext cx="5974080" cy="413030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31FA1C5F-1707-C2DA-68CF-6154F97233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50" y="3737610"/>
            <a:ext cx="3983355" cy="312039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88D93691-3AA0-DC01-1B90-20610068CE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60645" y="3737610"/>
            <a:ext cx="3983355" cy="312039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4094F4BD-81FA-C86C-46D4-3E3D176C40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37760" y="342405"/>
            <a:ext cx="4206240" cy="3120390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026DEB0-91E8-18DE-EA14-86E94FBDF74D}"/>
              </a:ext>
            </a:extLst>
          </p:cNvPr>
          <p:cNvSpPr txBox="1"/>
          <p:nvPr/>
        </p:nvSpPr>
        <p:spPr>
          <a:xfrm>
            <a:off x="745795" y="3559749"/>
            <a:ext cx="2628000" cy="1012149"/>
          </a:xfrm>
          <a:prstGeom prst="rect">
            <a:avLst/>
          </a:prstGeom>
          <a:noFill/>
        </p:spPr>
        <p:txBody>
          <a:bodyPr wrap="square" lIns="0" tIns="27000" rIns="0" bIns="0" rtlCol="0">
            <a:spAutoFit/>
          </a:bodyPr>
          <a:lstStyle/>
          <a:p>
            <a:r>
              <a:rPr kumimoji="1" lang="en-US" altLang="ja-JP" sz="1600" dirty="0">
                <a:solidFill>
                  <a:srgbClr val="0000FF"/>
                </a:solidFill>
                <a:ea typeface="+mj-ea"/>
              </a:rPr>
              <a:t>In this curve-fit, sigma0 and sigma2 were fixed to 0.1 and 0, and the converged value of sigma1 was 0.24(9).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34F97E3-B439-FDB4-214E-40753A21AE91}"/>
              </a:ext>
            </a:extLst>
          </p:cNvPr>
          <p:cNvSpPr txBox="1"/>
          <p:nvPr/>
        </p:nvSpPr>
        <p:spPr>
          <a:xfrm>
            <a:off x="6526523" y="2275698"/>
            <a:ext cx="2228174" cy="519706"/>
          </a:xfrm>
          <a:prstGeom prst="rect">
            <a:avLst/>
          </a:prstGeom>
          <a:noFill/>
        </p:spPr>
        <p:txBody>
          <a:bodyPr wrap="none" lIns="0" tIns="27000" rIns="0" bIns="0" rtlCol="0">
            <a:spAutoFit/>
          </a:bodyPr>
          <a:lstStyle/>
          <a:p>
            <a:r>
              <a:rPr kumimoji="1" lang="en-US" altLang="ja-JP" sz="1600" i="1" dirty="0">
                <a:solidFill>
                  <a:srgbClr val="0000FF"/>
                </a:solidFill>
                <a:ea typeface="+mj-ea"/>
              </a:rPr>
              <a:t>t</a:t>
            </a:r>
            <a:r>
              <a:rPr kumimoji="1" lang="en-US" altLang="ja-JP" sz="1600" dirty="0">
                <a:solidFill>
                  <a:srgbClr val="0000FF"/>
                </a:solidFill>
                <a:ea typeface="+mj-ea"/>
              </a:rPr>
              <a:t> = </a:t>
            </a:r>
            <a:r>
              <a:rPr kumimoji="1" lang="el-GR" altLang="ja-JP" sz="1600" i="1" dirty="0">
                <a:solidFill>
                  <a:srgbClr val="0000FF"/>
                </a:solidFill>
                <a:ea typeface="+mj-ea"/>
              </a:rPr>
              <a:t>λ</a:t>
            </a:r>
            <a:r>
              <a:rPr kumimoji="1" lang="en-US" altLang="ja-JP" sz="1600" dirty="0">
                <a:solidFill>
                  <a:srgbClr val="0000FF"/>
                </a:solidFill>
                <a:ea typeface="+mj-ea"/>
              </a:rPr>
              <a:t> × 252.778 × L1+ </a:t>
            </a:r>
            <a:r>
              <a:rPr kumimoji="1" lang="en-US" altLang="ja-JP" sz="1600" i="1" dirty="0">
                <a:solidFill>
                  <a:srgbClr val="0000FF"/>
                </a:solidFill>
                <a:ea typeface="+mj-ea"/>
              </a:rPr>
              <a:t>t</a:t>
            </a:r>
            <a:r>
              <a:rPr kumimoji="1" lang="en-US" altLang="ja-JP" sz="1600" baseline="-25000" dirty="0">
                <a:solidFill>
                  <a:srgbClr val="0000FF"/>
                </a:solidFill>
                <a:ea typeface="+mj-ea"/>
              </a:rPr>
              <a:t>0</a:t>
            </a:r>
            <a:endParaRPr kumimoji="1" lang="en-US" altLang="ja-JP" sz="1600" dirty="0">
              <a:solidFill>
                <a:srgbClr val="0000FF"/>
              </a:solidFill>
              <a:ea typeface="+mj-ea"/>
            </a:endParaRPr>
          </a:p>
          <a:p>
            <a:r>
              <a:rPr kumimoji="1" lang="en-US" altLang="ja-JP" sz="1600" dirty="0">
                <a:solidFill>
                  <a:srgbClr val="0000FF"/>
                </a:solidFill>
                <a:ea typeface="+mj-ea"/>
              </a:rPr>
              <a:t>We fix </a:t>
            </a:r>
            <a:r>
              <a:rPr kumimoji="1" lang="en-US" altLang="ja-JP" sz="1600" i="1" dirty="0">
                <a:solidFill>
                  <a:srgbClr val="0000FF"/>
                </a:solidFill>
                <a:ea typeface="+mj-ea"/>
              </a:rPr>
              <a:t>t</a:t>
            </a:r>
            <a:r>
              <a:rPr kumimoji="1" lang="en-US" altLang="ja-JP" sz="1600" baseline="-25000" dirty="0">
                <a:solidFill>
                  <a:srgbClr val="0000FF"/>
                </a:solidFill>
                <a:ea typeface="+mj-ea"/>
              </a:rPr>
              <a:t>0</a:t>
            </a:r>
            <a:r>
              <a:rPr kumimoji="1" lang="en-US" altLang="ja-JP" sz="1600" dirty="0">
                <a:solidFill>
                  <a:srgbClr val="0000FF"/>
                </a:solidFill>
                <a:ea typeface="+mj-ea"/>
              </a:rPr>
              <a:t> = 0. 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AF06072-9C7C-0DF0-3425-F819DAA4578C}"/>
              </a:ext>
            </a:extLst>
          </p:cNvPr>
          <p:cNvSpPr txBox="1"/>
          <p:nvPr/>
        </p:nvSpPr>
        <p:spPr>
          <a:xfrm>
            <a:off x="5590013" y="3559749"/>
            <a:ext cx="3024000" cy="765927"/>
          </a:xfrm>
          <a:prstGeom prst="rect">
            <a:avLst/>
          </a:prstGeom>
          <a:noFill/>
        </p:spPr>
        <p:txBody>
          <a:bodyPr wrap="square" lIns="0" tIns="27000" rIns="0" bIns="0" rtlCol="0">
            <a:spAutoFit/>
          </a:bodyPr>
          <a:lstStyle/>
          <a:p>
            <a:r>
              <a:rPr kumimoji="1" lang="en-US" altLang="ja-JP" sz="1600" dirty="0">
                <a:solidFill>
                  <a:srgbClr val="0000FF"/>
                </a:solidFill>
                <a:ea typeface="+mj-ea"/>
              </a:rPr>
              <a:t>In these curve-fit, alpha0, alpha1, beta0 and beta1 were converged to these values, respectively.</a:t>
            </a: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2B3ACF6F-400E-3CEE-9F74-0E82B402CD1B}"/>
              </a:ext>
            </a:extLst>
          </p:cNvPr>
          <p:cNvSpPr/>
          <p:nvPr/>
        </p:nvSpPr>
        <p:spPr>
          <a:xfrm>
            <a:off x="2520000" y="2610000"/>
            <a:ext cx="972000" cy="7560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F16AD28C-D407-A0B7-B64C-D302E156D975}"/>
              </a:ext>
            </a:extLst>
          </p:cNvPr>
          <p:cNvCxnSpPr>
            <a:cxnSpLocks/>
            <a:stCxn id="38" idx="3"/>
            <a:endCxn id="33" idx="1"/>
          </p:cNvCxnSpPr>
          <p:nvPr/>
        </p:nvCxnSpPr>
        <p:spPr>
          <a:xfrm>
            <a:off x="3492000" y="2988000"/>
            <a:ext cx="2098013" cy="95471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CE205D08-48D9-BEA5-4361-788E00A1FAA5}"/>
              </a:ext>
            </a:extLst>
          </p:cNvPr>
          <p:cNvSpPr/>
          <p:nvPr/>
        </p:nvSpPr>
        <p:spPr>
          <a:xfrm>
            <a:off x="2520000" y="2052000"/>
            <a:ext cx="972000" cy="5400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2239F551-752F-8B30-866A-5209705FED75}"/>
              </a:ext>
            </a:extLst>
          </p:cNvPr>
          <p:cNvCxnSpPr>
            <a:cxnSpLocks/>
            <a:stCxn id="41" idx="1"/>
            <a:endCxn id="17" idx="0"/>
          </p:cNvCxnSpPr>
          <p:nvPr/>
        </p:nvCxnSpPr>
        <p:spPr>
          <a:xfrm flipH="1">
            <a:off x="2059795" y="2322000"/>
            <a:ext cx="460205" cy="123774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ECADA302-B573-DAA1-C09C-DD26EA22B746}"/>
              </a:ext>
            </a:extLst>
          </p:cNvPr>
          <p:cNvSpPr txBox="1"/>
          <p:nvPr/>
        </p:nvSpPr>
        <p:spPr>
          <a:xfrm>
            <a:off x="689739" y="79345"/>
            <a:ext cx="4561570" cy="304263"/>
          </a:xfrm>
          <a:prstGeom prst="rect">
            <a:avLst/>
          </a:prstGeom>
          <a:noFill/>
        </p:spPr>
        <p:txBody>
          <a:bodyPr wrap="none" lIns="0" tIns="27000" rIns="0" bIns="0" rtlCol="0">
            <a:spAutoFit/>
          </a:bodyPr>
          <a:lstStyle/>
          <a:p>
            <a:r>
              <a:rPr kumimoji="1" lang="en-US" altLang="ja-JP" dirty="0">
                <a:ea typeface="+mj-ea"/>
              </a:rPr>
              <a:t>Individual peak fit of standard iron sample(s).</a:t>
            </a:r>
          </a:p>
        </p:txBody>
      </p:sp>
    </p:spTree>
    <p:extLst>
      <p:ext uri="{BB962C8B-B14F-4D97-AF65-F5344CB8AC3E}">
        <p14:creationId xmlns:p14="http://schemas.microsoft.com/office/powerpoint/2010/main" val="2270328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1525</TotalTime>
  <Words>364</Words>
  <Application>Microsoft Office PowerPoint</Application>
  <PresentationFormat>画面に合わせる (4:3)</PresentationFormat>
  <Paragraphs>67</Paragraphs>
  <Slides>5</Slides>
  <Notes>2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游ゴシック</vt:lpstr>
      <vt:lpstr>Arial</vt:lpstr>
      <vt:lpstr>Arial Black</vt:lpstr>
      <vt:lpstr>Segoe UI</vt:lpstr>
      <vt:lpstr>Office テーマ</vt:lpstr>
      <vt:lpstr>数式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Oikawa Kenichi</dc:creator>
  <cp:lastModifiedBy>及川 健一</cp:lastModifiedBy>
  <cp:revision>65</cp:revision>
  <dcterms:created xsi:type="dcterms:W3CDTF">2021-03-02T05:42:38Z</dcterms:created>
  <dcterms:modified xsi:type="dcterms:W3CDTF">2025-08-27T23:49:57Z</dcterms:modified>
</cp:coreProperties>
</file>